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92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3030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3030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80542" y="538248"/>
            <a:ext cx="4234815" cy="721995"/>
          </a:xfrm>
          <a:custGeom>
            <a:avLst/>
            <a:gdLst/>
            <a:ahLst/>
            <a:cxnLst/>
            <a:rect l="l" t="t" r="r" b="b"/>
            <a:pathLst>
              <a:path w="4234815" h="721994">
                <a:moveTo>
                  <a:pt x="4234698" y="0"/>
                </a:moveTo>
                <a:lnTo>
                  <a:pt x="0" y="64165"/>
                </a:lnTo>
                <a:lnTo>
                  <a:pt x="201114" y="721820"/>
                </a:lnTo>
                <a:lnTo>
                  <a:pt x="3657239" y="561417"/>
                </a:lnTo>
                <a:lnTo>
                  <a:pt x="4234698" y="561417"/>
                </a:lnTo>
                <a:lnTo>
                  <a:pt x="4234698" y="0"/>
                </a:lnTo>
                <a:close/>
              </a:path>
            </a:pathLst>
          </a:custGeom>
          <a:solidFill>
            <a:srgbClr val="DF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3030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16668"/>
            <a:ext cx="7727513" cy="8491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0287" y="1434082"/>
            <a:ext cx="18163525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3030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5493" y="2445994"/>
            <a:ext cx="18173113" cy="5208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006" y="464621"/>
            <a:ext cx="2905125" cy="728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600" dirty="0">
                <a:latin typeface="Agency FB" panose="020B0503020202020204" pitchFamily="34" charset="0"/>
              </a:rPr>
              <a:t>REGULAMENTO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7771" y="1294197"/>
            <a:ext cx="11637010" cy="9292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indent="10065385" algn="r">
              <a:lnSpc>
                <a:spcPct val="114500"/>
              </a:lnSpc>
              <a:spcBef>
                <a:spcPts val="100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17º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OS CASES FINALISTAS SERÃO DIVULGADOS NAS PLATAFORMAS 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DO 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AMIGOS DO MERCADO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E TERÃO EXIBIÇÃO P</a:t>
            </a:r>
            <a:r>
              <a:rPr lang="pt-BR"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Ú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BLICA EM UM EVENTO PREVISTO PARA </a:t>
            </a:r>
            <a:r>
              <a:rPr lang="pt-BR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27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/JUN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EM UMA SALA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L="501015" marR="6350" indent="9664065" algn="r">
              <a:lnSpc>
                <a:spcPct val="114500"/>
              </a:lnSpc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DE CINEMA,  NO DIA SEGUINTE DA SESSÃO A 2ª ETAPA DA DO JÚRI SERÁ CONVOCADA SEGUINDO OS  MESMOS CRITÉRIOS DA 1ª ETAPA, E NESTA SERÃO ESCOLHIDOS </a:t>
            </a:r>
            <a:r>
              <a:rPr sz="3300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OS 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12 VENCEDORES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R="698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ENTRE OS 60 FINALISTAS.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L="10062210" marR="9525" indent="-554355" algn="r">
              <a:lnSpc>
                <a:spcPct val="229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DA PREMIAÇÃO  ARTIGO 18º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L="62865" marR="5080" indent="111125" algn="r">
              <a:lnSpc>
                <a:spcPct val="114500"/>
              </a:lnSpc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 RESULTADO FINAL DA PREMIAÇÃO E A SOLENIDADE PARA A ENTREGA DOS TROFÉUS TEM A REALIZAÇÃO PREVISTA PARA O PERÍODO </a:t>
            </a:r>
            <a:r>
              <a:rPr sz="3300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DE 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1</a:t>
            </a:r>
            <a:r>
              <a:rPr lang="pt-BR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0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 A 1</a:t>
            </a:r>
            <a:r>
              <a:rPr lang="pt-BR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2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 DE JU</a:t>
            </a:r>
            <a:r>
              <a:rPr lang="pt-BR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LH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O NO </a:t>
            </a:r>
            <a:r>
              <a:rPr lang="pt-BR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MUSEU DA IMAGEM E DO SOM (MIS)</a:t>
            </a:r>
            <a:r>
              <a:rPr sz="3300" b="1" dirty="0"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,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LOCALIZADO NA </a:t>
            </a:r>
            <a:r>
              <a:rPr lang="pt-BR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AV. EUROPA, 158 </a:t>
            </a:r>
            <a:r>
              <a:rPr lang="en-US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–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 </a:t>
            </a:r>
            <a:r>
              <a:rPr lang="pt-BR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JARDIM EUROPA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, SÃO PAULO – SP</a:t>
            </a:r>
            <a:r>
              <a:rPr sz="3300" b="1" dirty="0"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.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EM CADA NOITE SERÃO EXIBIDOS 20 CASES E OS 4 MELHORES SERÃO PREMIADOS</a:t>
            </a:r>
            <a:endParaRPr sz="3300" dirty="0">
              <a:latin typeface="Agency FB" panose="020B05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3848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960064" y="1294197"/>
            <a:ext cx="11179810" cy="8826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94215" algn="r">
              <a:lnSpc>
                <a:spcPct val="114500"/>
              </a:lnSpc>
              <a:spcBef>
                <a:spcPts val="100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19º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 PRÊMIO CONSISTE EM UM TROFÉU ENTREGUE PARA UM REPRESENTANTE DA EMPRESA  OU CASE A SER ENTREGUE DURANTE A FESTA DE PREMIAÇÃO DO FESTIVAL ÉLAN.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sz="4400" dirty="0">
              <a:latin typeface="Agency FB" panose="020B0503020202020204" pitchFamily="34" charset="0"/>
              <a:cs typeface="Trebuchet MS"/>
            </a:endParaRPr>
          </a:p>
          <a:p>
            <a:pPr marL="9518015" algn="r">
              <a:lnSpc>
                <a:spcPct val="100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20º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R="10160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 TROFÉU É INTRANSFERÍVEL E NÃO PODERÁ SER CONVERTIDO EM DINHEIRO.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 dirty="0">
              <a:latin typeface="Agency FB" panose="020B0503020202020204" pitchFamily="34" charset="0"/>
              <a:cs typeface="Trebuchet MS"/>
            </a:endParaRPr>
          </a:p>
          <a:p>
            <a:pPr marL="720725" marR="6985" indent="8894445" algn="just">
              <a:lnSpc>
                <a:spcPct val="1145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21º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CASO NÃO SEJA POSSÍVEL O COMPARECIMENTO DO VENCEDOR NA PREMIAÇÃO, O  TROFÉU PODERÁ SER RETIRADO, MEDIANTE AGENDAMENTO PRÉVIO, COM A EQUIPE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L="7473950" algn="just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DE CURADORIA DO FESTIVAL.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sz="4400" dirty="0">
              <a:latin typeface="Agency FB" panose="020B0503020202020204" pitchFamily="34" charset="0"/>
              <a:cs typeface="Trebuchet MS"/>
            </a:endParaRPr>
          </a:p>
          <a:p>
            <a:pPr marL="9529445" algn="r">
              <a:lnSpc>
                <a:spcPct val="100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22º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R="8890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OS VENCEDORES DO PRÊMIO TERÃO AMPLA DIVULGAÇÃO NOS CANAIS OFICIAIS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825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DO FESTIVAL ÉLAN E DO AMIGOS DO MERCADO.</a:t>
            </a:r>
            <a:endParaRPr sz="3300" dirty="0">
              <a:latin typeface="Agency FB" panose="020B05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95047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11937" y="1367493"/>
            <a:ext cx="292036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dirty="0">
                <a:ln>
                  <a:solidFill>
                    <a:sysClr val="windowText" lastClr="000000"/>
                  </a:solidFill>
                </a:ln>
                <a:latin typeface="Agency FB" panose="020B0503020202020204" pitchFamily="34" charset="0"/>
              </a:rPr>
              <a:t>DISPOSIÇÕES FINAIS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5251" y="2445994"/>
            <a:ext cx="10333355" cy="5288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 marR="7620" indent="8597265" algn="r">
              <a:lnSpc>
                <a:spcPct val="114500"/>
              </a:lnSpc>
              <a:spcBef>
                <a:spcPts val="100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23º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INTEGRANTES DO JÚRI QUE TENHAM CASES DE SUAS EMPRESAS CONCORRENDO  NA PREMIAÇÃO NÃO PODERÃO AVALIAR MATERIAIS DA PRÓPRIA EMPRESA E NEM  CONCORRÊNCIA DIRETA, SE ISENTANDO DE DAR NOTAS PARA ESSES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1079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PARTICIPANTES.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sz="4400" dirty="0">
              <a:latin typeface="Agency FB" panose="020B0503020202020204" pitchFamily="34" charset="0"/>
              <a:cs typeface="Trebuchet MS"/>
            </a:endParaRPr>
          </a:p>
          <a:p>
            <a:pPr marR="9525" algn="r">
              <a:lnSpc>
                <a:spcPct val="100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24º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A PREMIAÇÃO ATRIBUÍDA AOS TRABALHOS NÃO SERÁ SUSCETÍVEL DE RECURSOS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952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OU IMPUGNAÇÕES.</a:t>
            </a:r>
            <a:endParaRPr sz="3300" dirty="0">
              <a:latin typeface="Agency FB" panose="020B05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36738" y="1294197"/>
            <a:ext cx="11404600" cy="64738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230" marR="12065" indent="9303385" algn="r">
              <a:lnSpc>
                <a:spcPct val="114500"/>
              </a:lnSpc>
              <a:spcBef>
                <a:spcPts val="100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25º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A PARTICIPAÇÃO NA PREMIAÇÃO IMPLICA NO CONHECIMENTO E NA ACEITAÇÃO, PELOS  INSCRITOS, DE TODAS AS DISPOSIÇÕES DESTE REGULAMENTO.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sz="44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rebuchet MS"/>
            </a:endParaRPr>
          </a:p>
          <a:p>
            <a:pPr marL="9744075" algn="r">
              <a:lnSpc>
                <a:spcPct val="100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26º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R="952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SERÃO DESCLASSIFICADOS OS TRABALHOS QUE NÃO ATENDEREM AS REGRAS PREVISTAS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1079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NESTE REGULAMENTO.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algn="r">
              <a:lnSpc>
                <a:spcPct val="100000"/>
              </a:lnSpc>
            </a:pPr>
            <a:endParaRPr sz="44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rebuchet MS"/>
            </a:endParaRPr>
          </a:p>
          <a:p>
            <a:pPr marL="9756775" algn="r">
              <a:lnSpc>
                <a:spcPct val="100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27º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OS CASOS OMISSOS SERÃO RESOLVIDOS PELA COMISSÃO ORGANIZADORA DO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1206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AMIGOS DO MERCADO.</a:t>
            </a:r>
            <a:endParaRPr sz="3300" dirty="0">
              <a:latin typeface="Agency FB" panose="020B05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38480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22248" y="661379"/>
            <a:ext cx="5737860" cy="728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5"/>
              </a:spcBef>
            </a:pPr>
            <a:r>
              <a:rPr sz="4600" dirty="0">
                <a:ln>
                  <a:solidFill>
                    <a:sysClr val="windowText" lastClr="000000"/>
                  </a:solidFill>
                </a:ln>
                <a:latin typeface="Agency FB" panose="020B0503020202020204" pitchFamily="34" charset="0"/>
              </a:rPr>
              <a:t>FESTIVAL ÉLAN – PREMIAÇÃO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09176" y="1729777"/>
            <a:ext cx="10429875" cy="8215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 marR="5080" indent="78740" algn="r">
              <a:lnSpc>
                <a:spcPct val="114500"/>
              </a:lnSpc>
              <a:spcBef>
                <a:spcPts val="100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 PRÊMIO DO FESTIVAL ÉLAN É REALIZADO PELO AMIGOS DO MERCADO E TEM O  OBJETIVO REUNIR E RECONHECER PROJETOS E CASES CRIATIVOS DO MERCADO</a:t>
            </a:r>
            <a:r>
              <a:rPr lang="pt-BR"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PUBLICITÁRIO,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 dirty="0">
              <a:latin typeface="Agency FB" panose="020B0503020202020204" pitchFamily="34" charset="0"/>
              <a:cs typeface="Trebuchet MS"/>
            </a:endParaRPr>
          </a:p>
          <a:p>
            <a:pPr marL="102870" marR="8255" indent="911225" algn="r">
              <a:lnSpc>
                <a:spcPct val="114500"/>
              </a:lnSpc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INSPIRANDO O SETOR E FOMENTANDO A CRIATIVIDADE. A PREMIAÇÃO TEM  FORMATO DEMOCRÁTICO E ACESSÍVEL, SEM COBRANÇA DE TAXAS DE INSCRIÇÃO,  AMPLIANDO A OPORTUNIDADE DE VISIBILIDADE PARA CASES DO MERCADO.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sz="4400" dirty="0">
              <a:latin typeface="Agency FB" panose="020B0503020202020204" pitchFamily="34" charset="0"/>
              <a:cs typeface="Trebuchet MS"/>
            </a:endParaRPr>
          </a:p>
          <a:p>
            <a:pPr marR="13335" algn="r">
              <a:lnSpc>
                <a:spcPct val="100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DOS PARTICIPANTES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L="12700" marR="7620" indent="9036685" algn="r">
              <a:lnSpc>
                <a:spcPct val="1145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1º</a:t>
            </a:r>
            <a:r>
              <a:rPr lang="en-US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  </a:t>
            </a:r>
            <a:r>
              <a:rPr lang="pt-BR"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OS CASES INSCRITOS DEVERÃO TER SIDO REALIZADOS/VEICULADOS NO PERÍODO  DE </a:t>
            </a:r>
            <a:r>
              <a:rPr lang="pt-BR" sz="3300" b="1" dirty="0"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JAN 2022 A MAR 2023 </a:t>
            </a:r>
            <a:r>
              <a:rPr lang="pt-BR"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E PRECISAM ESTAR REGISTRADOS EM </a:t>
            </a:r>
            <a:r>
              <a:rPr lang="pt-BR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V</a:t>
            </a:r>
            <a:r>
              <a:rPr lang="pt-BR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ÍDEO NO</a:t>
            </a:r>
            <a:endParaRPr lang="pt-BR" sz="3300" b="1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R="12700" algn="r">
              <a:lnSpc>
                <a:spcPct val="100000"/>
              </a:lnSpc>
              <a:spcBef>
                <a:spcPts val="575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FORMATO DE 30 SEGUNDOS ATÉ 4 MINUTOS.</a:t>
            </a:r>
            <a:endParaRPr sz="3300" b="1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95047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79115" algn="r">
              <a:lnSpc>
                <a:spcPct val="100000"/>
              </a:lnSpc>
              <a:spcBef>
                <a:spcPts val="95"/>
              </a:spcBef>
            </a:pPr>
            <a:r>
              <a:rPr dirty="0">
                <a:ln>
                  <a:solidFill>
                    <a:sysClr val="windowText" lastClr="000000"/>
                  </a:solidFill>
                </a:ln>
                <a:latin typeface="Agency FB" panose="020B0503020202020204" pitchFamily="34" charset="0"/>
              </a:rPr>
              <a:t>DAS INSCRIÇÕES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99467" y="3140075"/>
            <a:ext cx="10634345" cy="5814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9159875" algn="r">
              <a:lnSpc>
                <a:spcPct val="114500"/>
              </a:lnSpc>
              <a:spcBef>
                <a:spcPts val="100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2º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AS INSCRIÇÕES PARA A PREMIAÇÃO 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SÃO GRATUITAS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E PODERÃO SER  REALIZADAS DO 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DIA 10/ABR ATÉ AS 23H59 DO DIA </a:t>
            </a:r>
            <a:r>
              <a:rPr lang="pt-BR"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31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/MAI</a:t>
            </a:r>
            <a:r>
              <a:rPr sz="3300" b="1" dirty="0"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,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ATRAVÉS DO SITE  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FESTIVALELAN.COM.BR/PREMIO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ATRAVÉS DELE DEVERÃO SER ENVIADOS TÍTULO,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DESCRIÇÃO DO CASE, FICHA TÉCNICA E VÍDEO.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 dirty="0">
              <a:latin typeface="Agency FB" panose="020B0503020202020204" pitchFamily="34" charset="0"/>
              <a:cs typeface="Trebuchet MS"/>
            </a:endParaRPr>
          </a:p>
          <a:p>
            <a:pPr marL="1099820" marR="6985" indent="8063865" algn="r">
              <a:lnSpc>
                <a:spcPct val="1145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3º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AO INSCREVER O CASE O RESPONSÁVEL PELA INSCRIÇÃO DECLARA TER  AUTORIZAÇÃO PARA A VEICULAÇÃO DE IMAGEM E SOM DESTE MATERIAL NO</a:t>
            </a:r>
            <a:r>
              <a:rPr lang="pt-BR" sz="3300" dirty="0">
                <a:latin typeface="Agency FB" panose="020B0503020202020204" pitchFamily="34" charset="0"/>
                <a:cs typeface="Trebuchet MS"/>
              </a:rPr>
              <a:t>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EVENTO E TRANSMISSÃO AO VIVO.</a:t>
            </a:r>
            <a:endParaRPr sz="3300" dirty="0">
              <a:latin typeface="Agency FB" panose="020B05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16668"/>
            <a:ext cx="7727513" cy="84918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63824" y="1416913"/>
            <a:ext cx="396875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dirty="0">
                <a:ln>
                  <a:solidFill>
                    <a:sysClr val="windowText" lastClr="000000"/>
                  </a:solidFill>
                </a:ln>
                <a:latin typeface="Agency FB" panose="020B0503020202020204" pitchFamily="34" charset="0"/>
              </a:rPr>
              <a:t>DOS TRABALHOS INSCRITOS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68119" y="2495413"/>
            <a:ext cx="10870565" cy="4703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87205" algn="r">
              <a:lnSpc>
                <a:spcPct val="114500"/>
              </a:lnSpc>
              <a:spcBef>
                <a:spcPts val="100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4º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NÃO HÁ LIMITE DE CASES ENVIADOS POR PESSOA OU EMPRESA, DESDE QUE SEJAM  RESPEITADOS OS CRITÉRIOS INDICADOS NOS ARTIGOS 1º E 3º DESSE REGULAMENTO;  NÃO SERÃO ACEITOS VERSÕES DIFERENTES DO MESMO TRABALHO.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sz="4400" dirty="0">
              <a:latin typeface="Agency FB" panose="020B0503020202020204" pitchFamily="34" charset="0"/>
              <a:cs typeface="Trebuchet MS"/>
            </a:endParaRPr>
          </a:p>
          <a:p>
            <a:pPr marR="10160" algn="r">
              <a:lnSpc>
                <a:spcPct val="100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5º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R="7620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OS TRABALHOS INSCRITOS DEVEM SER AUTORAIS E TEREM SIDO PUBLICADOS NO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1079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PERÍODO INDICADO NO ARTIGO 1º.</a:t>
            </a:r>
            <a:endParaRPr sz="3300" dirty="0">
              <a:latin typeface="Agency FB" panose="020B05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38480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79115" algn="r">
              <a:lnSpc>
                <a:spcPct val="100000"/>
              </a:lnSpc>
              <a:spcBef>
                <a:spcPts val="95"/>
              </a:spcBef>
            </a:pPr>
            <a:r>
              <a:rPr dirty="0">
                <a:ln>
                  <a:solidFill>
                    <a:sysClr val="windowText" lastClr="000000"/>
                  </a:solidFill>
                </a:ln>
                <a:latin typeface="Agency FB" panose="020B0503020202020204" pitchFamily="34" charset="0"/>
              </a:rPr>
              <a:t>DAS INSCRIÇÕES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30672" y="2512583"/>
            <a:ext cx="11007725" cy="761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22460" algn="r">
              <a:lnSpc>
                <a:spcPct val="114500"/>
              </a:lnSpc>
              <a:spcBef>
                <a:spcPts val="100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6º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AO INSCREVER O CASE, O PARTICIPANTE ASSUME A TOTAL RESPONSABILIDADE SOBRE  AS INFORMAÇÕES CONTIDAS NO MATERIAL ENVIADO, INCLUINDO DIREITOS DE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IMAGEM E DIREITOS AUTORIAIS RELACIONADOS A TERCEIROS;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 dirty="0">
              <a:latin typeface="Agency FB" panose="020B0503020202020204" pitchFamily="34" charset="0"/>
              <a:cs typeface="Trebuchet MS"/>
            </a:endParaRPr>
          </a:p>
          <a:p>
            <a:pPr marL="1821180" marR="9525" indent="7726680" algn="r">
              <a:lnSpc>
                <a:spcPct val="1145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7º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OS MATERIAIS PARTICIPANTES DEVEM RESPEITAR O 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TEMPO MÍNIMO DE  30 SEGUNDOS E MÁXIMO DE 4 MINUTOS DE DURAÇÃO.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L="637540" marR="6985" indent="8893175" algn="r">
              <a:lnSpc>
                <a:spcPct val="1145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8º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 ENCAMINHAMENTO DO TRABALHO PARA PARTICIPAÇÃO NO CONCURSO IMPLICA  NA AUTORIZAÇÃO PARA TODAS E EVENTUAIS PUBLICAÇÕES E/OU DIVULGAÇÕES</a:t>
            </a:r>
            <a:endParaRPr lang="pt-BR" sz="3300" dirty="0">
              <a:latin typeface="Agency FB" panose="020B0503020202020204" pitchFamily="34" charset="0"/>
              <a:cs typeface="Trebuchet MS"/>
            </a:endParaRPr>
          </a:p>
          <a:p>
            <a:pPr marL="4107179" algn="just">
              <a:lnSpc>
                <a:spcPct val="100000"/>
              </a:lnSpc>
              <a:spcBef>
                <a:spcPts val="575"/>
              </a:spcBef>
            </a:pPr>
            <a:r>
              <a:rPr lang="pt-BR"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QUE VIEREM A SER EXECUTADAS PELO FESTIVAL ÉLAN.</a:t>
            </a:r>
            <a:endParaRPr lang="pt-BR" sz="3300" dirty="0">
              <a:latin typeface="Agency FB" panose="020B05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95047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23403" y="1367493"/>
            <a:ext cx="7912734" cy="7519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95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DOS CRITÉRIOS DE DESCLASSIFICAÇÃO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 dirty="0">
              <a:latin typeface="Agency FB" panose="020B0503020202020204" pitchFamily="34" charset="0"/>
              <a:cs typeface="Tahoma"/>
            </a:endParaRPr>
          </a:p>
          <a:p>
            <a:pPr marR="7620" algn="r">
              <a:lnSpc>
                <a:spcPct val="100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9º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R="698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MATERIAIS QUE NÃO CONTENHAM AS INFORMAÇÕES EXIGIDAS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NOS ARTIGOS ANTERIORES.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 dirty="0">
              <a:latin typeface="Agency FB" panose="020B0503020202020204" pitchFamily="34" charset="0"/>
              <a:cs typeface="Trebuchet MS"/>
            </a:endParaRPr>
          </a:p>
          <a:p>
            <a:pPr marL="12700" marR="6350" indent="6328410" algn="r">
              <a:lnSpc>
                <a:spcPct val="1145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10º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MATERIAIS QUE NÃO TENHAM SIDO VEICULADOS EM VEÍCULOS  DE COMUNICAÇÃO 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(OFFLINE, DIGITAIS E OOH)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R="6985" algn="r">
              <a:lnSpc>
                <a:spcPct val="100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11º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MATERIAIS E CASES QUE TENHAM SIDO VEICULADOS FORA DO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698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PERÍODO DESCRITO NO ARTIGO 1º.</a:t>
            </a:r>
            <a:endParaRPr sz="3300" dirty="0">
              <a:latin typeface="Agency FB" panose="020B05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53700" y="1343616"/>
            <a:ext cx="11685270" cy="702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10109200" algn="r">
              <a:lnSpc>
                <a:spcPct val="114500"/>
              </a:lnSpc>
              <a:spcBef>
                <a:spcPts val="100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12º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MATERIAIS CONSIDERADOS VERSÕES DE OUTROS JÁ INSCRITOS OU QUE CONTENHAM  CONTEÚDO FENSIVO OU DISCRIMINATÓRIO SERÃO AUTOMATICAMENTE DESCLASSIFICADOS.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</a:pPr>
            <a:endParaRPr sz="44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rebuchet MS"/>
            </a:endParaRPr>
          </a:p>
          <a:p>
            <a:pPr marR="9525" algn="r">
              <a:lnSpc>
                <a:spcPct val="100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DA COMISSÃO JULGADORA / JÚRI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 dirty="0">
              <a:latin typeface="Agency FB" panose="020B0503020202020204" pitchFamily="34" charset="0"/>
              <a:cs typeface="Tahoma"/>
            </a:endParaRPr>
          </a:p>
          <a:p>
            <a:pPr marR="10160" algn="r">
              <a:lnSpc>
                <a:spcPct val="1000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13º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L="735330" marR="6985" indent="1976120" algn="r">
              <a:lnSpc>
                <a:spcPct val="114500"/>
              </a:lnSpc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SERÃO CONVIDADOS PARA A BANCA AVALIADORA OS VENCEDORES DO  </a:t>
            </a:r>
            <a:r>
              <a:rPr sz="3300" b="1" dirty="0"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PRÊMIO AMIGOS DO MERCADO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DE TODAS AS EDIÇÕES, DESDE 2017, ALÉM DOS  </a:t>
            </a:r>
            <a:r>
              <a:rPr sz="3300" b="1" dirty="0"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TOP 100 GESTORES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ELEITOS EM 2022, AMBOS ESCOLHIDOS ATRAVÉS DO VOTO PELA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COMUNIDADE AMIGOS DO MERCADO E AMPLAMENTE DIVULGADA NOS CANAIS OFICIAIS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825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DO FESTIVAL ÉLAN.</a:t>
            </a:r>
            <a:endParaRPr sz="3300" dirty="0">
              <a:latin typeface="Agency FB" panose="020B05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95047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79237" y="1294197"/>
            <a:ext cx="10358755" cy="581268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675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15º</a:t>
            </a:r>
            <a:endParaRPr sz="3300" dirty="0">
              <a:ln>
                <a:solidFill>
                  <a:sysClr val="windowText" lastClr="000000"/>
                </a:solidFill>
              </a:ln>
              <a:latin typeface="Agency FB" panose="020B0503020202020204" pitchFamily="34" charset="0"/>
              <a:cs typeface="Tahoma"/>
            </a:endParaRPr>
          </a:p>
          <a:p>
            <a:pPr marL="440690" marR="5080" indent="1945005" algn="just">
              <a:lnSpc>
                <a:spcPct val="114500"/>
              </a:lnSpc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CADA JURADO PODERÁ ESCOLHER OS MELHORES TRABALHOS,  LIMITADO 50% DE TODOS AVALIADOS, E A ELES APLICAR </a:t>
            </a: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NOTAS DE 9.1 A 10.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 CRITÉRIO SERÁ O NÚMERO DE VOTOS, E A NOTA O CRITÉRIO DE DESEMPATE.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6350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EM CASO DA PERSISTÊNCIA DE EMPATE SERÁ CONVOCADO NOVO JÚRI SEGUINDO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698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 MESMO CRITÉRIO.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 dirty="0">
              <a:latin typeface="Agency FB" panose="020B0503020202020204" pitchFamily="34" charset="0"/>
              <a:cs typeface="Trebuchet MS"/>
            </a:endParaRPr>
          </a:p>
          <a:p>
            <a:pPr marL="957580" marR="5080" indent="7830184" algn="r">
              <a:lnSpc>
                <a:spcPct val="114500"/>
              </a:lnSpc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16º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A SOMATÓRIA DAS NOTAS DADAS CONFORME ARTIGO 15º DETERMINARÁ O  RANKING GERAL, DE ONDE SAIRÃO OS 60 FINALISTAS DA PREMIAÇÃO.</a:t>
            </a:r>
            <a:endParaRPr sz="3300" dirty="0">
              <a:latin typeface="Agency FB" panose="020B05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31537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03081" y="1367493"/>
            <a:ext cx="413004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dirty="0">
                <a:ln>
                  <a:solidFill>
                    <a:sysClr val="windowText" lastClr="000000"/>
                  </a:solidFill>
                </a:ln>
                <a:latin typeface="Agency FB" panose="020B0503020202020204" pitchFamily="34" charset="0"/>
              </a:rPr>
              <a:t>DA SELEÇÃO DOS FINALISTAS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2167" y="2445994"/>
            <a:ext cx="11957050" cy="758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74630" algn="r">
              <a:lnSpc>
                <a:spcPct val="114500"/>
              </a:lnSpc>
              <a:spcBef>
                <a:spcPts val="100"/>
              </a:spcBef>
            </a:pPr>
            <a:r>
              <a:rPr sz="3300" b="1" dirty="0">
                <a:ln>
                  <a:solidFill>
                    <a:sysClr val="windowText" lastClr="000000"/>
                  </a:solidFill>
                </a:ln>
                <a:solidFill>
                  <a:srgbClr val="030304"/>
                </a:solidFill>
                <a:latin typeface="Agency FB" panose="020B0503020202020204" pitchFamily="34" charset="0"/>
                <a:cs typeface="Tahoma"/>
              </a:rPr>
              <a:t>ARTIGO 14º  </a:t>
            </a: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APÓS O PERÍODO DE INSCRIÇÕES, A BANCA SERÁ DIVIDIDA EM GRUPOS DE 05 A 10 JURADOS,  QUE CLASSIFICARÃO OS FINALISTAS ATRAVÉS DA AVALIAÇÃO DE GRUPOS DE 05 A 10  TRABALHOS, OS TRABALHOS SERÃO DIVIDIDOS EM TEMÁTICAS E OS GRUPOS DE JURADOS  SERÃO DIVIDIDOS PELO AMIGOS DO MERCADO BUSCANDO A ISONOMIA,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 dirty="0">
              <a:latin typeface="Agency FB" panose="020B0503020202020204" pitchFamily="34" charset="0"/>
              <a:cs typeface="Trebuchet MS"/>
            </a:endParaRPr>
          </a:p>
          <a:p>
            <a:pPr marL="514984" marR="5080" indent="1055370" algn="r">
              <a:lnSpc>
                <a:spcPct val="114500"/>
              </a:lnSpc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NÃO CONFRONTANDO JURADOS COM TRABALHOS LIGADOS A MARCAS/AGÊNCIAS  ENVOLVIDAS COM SUA ATUAÇÃO RECENTE, BEM COMO SEUS PRINCIPAIS CONCORRENTES.  OS 60 MELHORES CASES AVALIADOS ENTRE TODOS OS INSCRITOS SERÃO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 marR="6985" algn="r">
              <a:lnSpc>
                <a:spcPct val="100000"/>
              </a:lnSpc>
              <a:spcBef>
                <a:spcPts val="575"/>
              </a:spcBef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CONSIDERADOS FINALISTAS.</a:t>
            </a:r>
            <a:endParaRPr sz="3300" dirty="0">
              <a:latin typeface="Agency FB" panose="020B0503020202020204" pitchFamily="34" charset="0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 dirty="0">
              <a:latin typeface="Agency FB" panose="020B0503020202020204" pitchFamily="34" charset="0"/>
              <a:cs typeface="Trebuchet MS"/>
            </a:endParaRPr>
          </a:p>
          <a:p>
            <a:pPr marL="2437765" marR="5715" indent="-1369695" algn="r">
              <a:lnSpc>
                <a:spcPct val="114500"/>
              </a:lnSpc>
            </a:pPr>
            <a:r>
              <a:rPr sz="3300" dirty="0">
                <a:solidFill>
                  <a:srgbClr val="030304"/>
                </a:solidFill>
                <a:latin typeface="Agency FB" panose="020B0503020202020204" pitchFamily="34" charset="0"/>
                <a:cs typeface="Trebuchet MS"/>
              </a:rPr>
              <a:t>OS CRITÉRIOS SUGERIDOS SÃO CRIATIVIDADE, INEDITISMO, EXECUÇÃO, RESULTADOS,  IMPACTO SOCIAL/ECONÔMICO E POTENCIAL DE INSPIRAÇÃO AO MERCADO.</a:t>
            </a:r>
            <a:endParaRPr sz="3300" dirty="0">
              <a:latin typeface="Agency FB" panose="020B05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998</Words>
  <Application>Microsoft Office PowerPoint</Application>
  <PresentationFormat>Personalizar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Agency FB</vt:lpstr>
      <vt:lpstr>Calibri</vt:lpstr>
      <vt:lpstr>Tahoma</vt:lpstr>
      <vt:lpstr>Office Theme</vt:lpstr>
      <vt:lpstr>REGULAMENTO</vt:lpstr>
      <vt:lpstr>FESTIVAL ÉLAN – PREMIAÇÃO</vt:lpstr>
      <vt:lpstr>DAS INSCRIÇÕES</vt:lpstr>
      <vt:lpstr>DOS TRABALHOS INSCRITOS</vt:lpstr>
      <vt:lpstr>DAS INSCRIÇÕES</vt:lpstr>
      <vt:lpstr>Apresentação do PowerPoint</vt:lpstr>
      <vt:lpstr>Apresentação do PowerPoint</vt:lpstr>
      <vt:lpstr>Apresentação do PowerPoint</vt:lpstr>
      <vt:lpstr>DA SELEÇÃO DOS FINALISTAS</vt:lpstr>
      <vt:lpstr>Apresentação do PowerPoint</vt:lpstr>
      <vt:lpstr>Apresentação do PowerPoint</vt:lpstr>
      <vt:lpstr>DISPOSIÇÕES FINAIS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 título-1</dc:title>
  <cp:lastModifiedBy>Natasha Catrópa</cp:lastModifiedBy>
  <cp:revision>6</cp:revision>
  <dcterms:created xsi:type="dcterms:W3CDTF">2023-05-11T18:25:37Z</dcterms:created>
  <dcterms:modified xsi:type="dcterms:W3CDTF">2023-06-12T17:44:43Z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2023-04-10T00:00:00Z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2023-05-11T00:00:00Z</vt:filetime>
  </property>
</Properties>
</file>